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6" r:id="rId2"/>
  </p:sldIdLst>
  <p:sldSz cx="43891200" cy="329184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0207"/>
    <a:srgbClr val="9C0907"/>
    <a:srgbClr val="F1EAAE"/>
    <a:srgbClr val="C59B78"/>
    <a:srgbClr val="FCF2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varScale="1">
        <p:scale>
          <a:sx n="22" d="100"/>
          <a:sy n="22" d="100"/>
        </p:scale>
        <p:origin x="18" y="126"/>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jpeg>
</file>

<file path=ppt/media/image3.png>
</file>

<file path=ppt/media/image4.jpe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6725"/>
          </a:xfrm>
          <a:prstGeom prst="rect">
            <a:avLst/>
          </a:prstGeom>
        </p:spPr>
        <p:txBody>
          <a:bodyPr vert="horz" lIns="91440" tIns="45720" rIns="91440" bIns="45720" rtlCol="0"/>
          <a:lstStyle>
            <a:lvl1pPr algn="r">
              <a:defRPr sz="1200"/>
            </a:lvl1pPr>
          </a:lstStyle>
          <a:p>
            <a:fld id="{FF4B57A0-0C74-644F-9639-A959ABA202FC}" type="datetimeFigureOut">
              <a:rPr lang="en-US" smtClean="0"/>
              <a:t>4/19/2023</a:t>
            </a:fld>
            <a:endParaRPr lang="en-US"/>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73575"/>
            <a:ext cx="5607050" cy="36607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6725"/>
          </a:xfrm>
          <a:prstGeom prst="rect">
            <a:avLst/>
          </a:prstGeom>
        </p:spPr>
        <p:txBody>
          <a:bodyPr vert="horz" lIns="91440" tIns="45720" rIns="91440" bIns="45720" rtlCol="0" anchor="b"/>
          <a:lstStyle>
            <a:lvl1pPr algn="r">
              <a:defRPr sz="1200"/>
            </a:lvl1pPr>
          </a:lstStyle>
          <a:p>
            <a:fld id="{FF5C5EEC-FC90-1D4E-82D5-11659D3CC31A}" type="slidenum">
              <a:rPr lang="en-US" smtClean="0"/>
              <a:t>‹#›</a:t>
            </a:fld>
            <a:endParaRPr lang="en-US"/>
          </a:p>
        </p:txBody>
      </p:sp>
    </p:spTree>
    <p:extLst>
      <p:ext uri="{BB962C8B-B14F-4D97-AF65-F5344CB8AC3E}">
        <p14:creationId xmlns:p14="http://schemas.microsoft.com/office/powerpoint/2010/main" val="1327239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5C5EEC-FC90-1D4E-82D5-11659D3CC31A}" type="slidenum">
              <a:rPr lang="en-US" smtClean="0"/>
              <a:t>1</a:t>
            </a:fld>
            <a:endParaRPr lang="en-US"/>
          </a:p>
        </p:txBody>
      </p:sp>
    </p:spTree>
    <p:extLst>
      <p:ext uri="{BB962C8B-B14F-4D97-AF65-F5344CB8AC3E}">
        <p14:creationId xmlns:p14="http://schemas.microsoft.com/office/powerpoint/2010/main" val="27703163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p>
        </p:txBody>
      </p:sp>
      <p:sp>
        <p:nvSpPr>
          <p:cNvPr id="4" name="Date Placeholder 3"/>
          <p:cNvSpPr>
            <a:spLocks noGrp="1"/>
          </p:cNvSpPr>
          <p:nvPr>
            <p:ph type="dt" sz="half" idx="10"/>
          </p:nvPr>
        </p:nvSpPr>
        <p:spPr/>
        <p:txBody>
          <a:bodyPr/>
          <a:lstStyle/>
          <a:p>
            <a:fld id="{3D8722FB-FA91-4C56-BF7B-08F548304E33}" type="datetimeFigureOut">
              <a:rPr lang="en-US" smtClean="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7FE81-9620-46F9-A978-5879F600451B}" type="slidenum">
              <a:rPr lang="en-US" smtClean="0"/>
              <a:t>‹#›</a:t>
            </a:fld>
            <a:endParaRPr lang="en-US"/>
          </a:p>
        </p:txBody>
      </p:sp>
    </p:spTree>
    <p:extLst>
      <p:ext uri="{BB962C8B-B14F-4D97-AF65-F5344CB8AC3E}">
        <p14:creationId xmlns:p14="http://schemas.microsoft.com/office/powerpoint/2010/main" val="2045426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D8722FB-FA91-4C56-BF7B-08F548304E33}" type="datetimeFigureOut">
              <a:rPr lang="en-US" smtClean="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7FE81-9620-46F9-A978-5879F600451B}" type="slidenum">
              <a:rPr lang="en-US" smtClean="0"/>
              <a:t>‹#›</a:t>
            </a:fld>
            <a:endParaRPr lang="en-US"/>
          </a:p>
        </p:txBody>
      </p:sp>
    </p:spTree>
    <p:extLst>
      <p:ext uri="{BB962C8B-B14F-4D97-AF65-F5344CB8AC3E}">
        <p14:creationId xmlns:p14="http://schemas.microsoft.com/office/powerpoint/2010/main" val="604519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D8722FB-FA91-4C56-BF7B-08F548304E33}" type="datetimeFigureOut">
              <a:rPr lang="en-US" smtClean="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7FE81-9620-46F9-A978-5879F600451B}" type="slidenum">
              <a:rPr lang="en-US" smtClean="0"/>
              <a:t>‹#›</a:t>
            </a:fld>
            <a:endParaRPr lang="en-US"/>
          </a:p>
        </p:txBody>
      </p:sp>
    </p:spTree>
    <p:extLst>
      <p:ext uri="{BB962C8B-B14F-4D97-AF65-F5344CB8AC3E}">
        <p14:creationId xmlns:p14="http://schemas.microsoft.com/office/powerpoint/2010/main" val="3910063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D8722FB-FA91-4C56-BF7B-08F548304E33}" type="datetimeFigureOut">
              <a:rPr lang="en-US" smtClean="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7FE81-9620-46F9-A978-5879F600451B}" type="slidenum">
              <a:rPr lang="en-US" smtClean="0"/>
              <a:t>‹#›</a:t>
            </a:fld>
            <a:endParaRPr lang="en-US"/>
          </a:p>
        </p:txBody>
      </p:sp>
    </p:spTree>
    <p:extLst>
      <p:ext uri="{BB962C8B-B14F-4D97-AF65-F5344CB8AC3E}">
        <p14:creationId xmlns:p14="http://schemas.microsoft.com/office/powerpoint/2010/main" val="1360132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8722FB-FA91-4C56-BF7B-08F548304E33}" type="datetimeFigureOut">
              <a:rPr lang="en-US" smtClean="0"/>
              <a:t>4/19/2023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7FE81-9620-46F9-A978-5879F600451B}" type="slidenum">
              <a:rPr lang="en-US" smtClean="0"/>
              <a:t>‹#›</a:t>
            </a:fld>
            <a:endParaRPr lang="en-US"/>
          </a:p>
        </p:txBody>
      </p:sp>
    </p:spTree>
    <p:extLst>
      <p:ext uri="{BB962C8B-B14F-4D97-AF65-F5344CB8AC3E}">
        <p14:creationId xmlns:p14="http://schemas.microsoft.com/office/powerpoint/2010/main" val="2328670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D8722FB-FA91-4C56-BF7B-08F548304E33}" type="datetimeFigureOut">
              <a:rPr lang="en-US" smtClean="0"/>
              <a:t>4/19/2023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B7FE81-9620-46F9-A978-5879F600451B}" type="slidenum">
              <a:rPr lang="en-US" smtClean="0"/>
              <a:t>‹#›</a:t>
            </a:fld>
            <a:endParaRPr lang="en-US"/>
          </a:p>
        </p:txBody>
      </p:sp>
    </p:spTree>
    <p:extLst>
      <p:ext uri="{BB962C8B-B14F-4D97-AF65-F5344CB8AC3E}">
        <p14:creationId xmlns:p14="http://schemas.microsoft.com/office/powerpoint/2010/main" val="1832398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D8722FB-FA91-4C56-BF7B-08F548304E33}" type="datetimeFigureOut">
              <a:rPr lang="en-US" smtClean="0"/>
              <a:t>4/19/2023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B7FE81-9620-46F9-A978-5879F600451B}" type="slidenum">
              <a:rPr lang="en-US" smtClean="0"/>
              <a:t>‹#›</a:t>
            </a:fld>
            <a:endParaRPr lang="en-US"/>
          </a:p>
        </p:txBody>
      </p:sp>
    </p:spTree>
    <p:extLst>
      <p:ext uri="{BB962C8B-B14F-4D97-AF65-F5344CB8AC3E}">
        <p14:creationId xmlns:p14="http://schemas.microsoft.com/office/powerpoint/2010/main" val="1627340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D8722FB-FA91-4C56-BF7B-08F548304E33}" type="datetimeFigureOut">
              <a:rPr lang="en-US" smtClean="0"/>
              <a:t>4/19/2023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1B7FE81-9620-46F9-A978-5879F600451B}" type="slidenum">
              <a:rPr lang="en-US" smtClean="0"/>
              <a:t>‹#›</a:t>
            </a:fld>
            <a:endParaRPr lang="en-US"/>
          </a:p>
        </p:txBody>
      </p:sp>
    </p:spTree>
    <p:extLst>
      <p:ext uri="{BB962C8B-B14F-4D97-AF65-F5344CB8AC3E}">
        <p14:creationId xmlns:p14="http://schemas.microsoft.com/office/powerpoint/2010/main" val="23229904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8722FB-FA91-4C56-BF7B-08F548304E33}" type="datetimeFigureOut">
              <a:rPr lang="en-US" smtClean="0"/>
              <a:t>4/19/2023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1B7FE81-9620-46F9-A978-5879F600451B}" type="slidenum">
              <a:rPr lang="en-US" smtClean="0"/>
              <a:t>‹#›</a:t>
            </a:fld>
            <a:endParaRPr lang="en-US"/>
          </a:p>
        </p:txBody>
      </p:sp>
    </p:spTree>
    <p:extLst>
      <p:ext uri="{BB962C8B-B14F-4D97-AF65-F5344CB8AC3E}">
        <p14:creationId xmlns:p14="http://schemas.microsoft.com/office/powerpoint/2010/main" val="2122004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3D8722FB-FA91-4C56-BF7B-08F548304E33}" type="datetimeFigureOut">
              <a:rPr lang="en-US" smtClean="0"/>
              <a:t>4/19/2023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B7FE81-9620-46F9-A978-5879F600451B}" type="slidenum">
              <a:rPr lang="en-US" smtClean="0"/>
              <a:t>‹#›</a:t>
            </a:fld>
            <a:endParaRPr lang="en-US"/>
          </a:p>
        </p:txBody>
      </p:sp>
    </p:spTree>
    <p:extLst>
      <p:ext uri="{BB962C8B-B14F-4D97-AF65-F5344CB8AC3E}">
        <p14:creationId xmlns:p14="http://schemas.microsoft.com/office/powerpoint/2010/main" val="1465321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3D8722FB-FA91-4C56-BF7B-08F548304E33}" type="datetimeFigureOut">
              <a:rPr lang="en-US" smtClean="0"/>
              <a:t>4/19/2023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B7FE81-9620-46F9-A978-5879F600451B}" type="slidenum">
              <a:rPr lang="en-US" smtClean="0"/>
              <a:t>‹#›</a:t>
            </a:fld>
            <a:endParaRPr lang="en-US"/>
          </a:p>
        </p:txBody>
      </p:sp>
    </p:spTree>
    <p:extLst>
      <p:ext uri="{BB962C8B-B14F-4D97-AF65-F5344CB8AC3E}">
        <p14:creationId xmlns:p14="http://schemas.microsoft.com/office/powerpoint/2010/main" val="3352204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3D8722FB-FA91-4C56-BF7B-08F548304E33}" type="datetimeFigureOut">
              <a:rPr lang="en-US" smtClean="0"/>
              <a:t>4/19/2023</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1B7FE81-9620-46F9-A978-5879F600451B}" type="slidenum">
              <a:rPr lang="en-US" smtClean="0"/>
              <a:t>‹#›</a:t>
            </a:fld>
            <a:endParaRPr lang="en-US"/>
          </a:p>
        </p:txBody>
      </p:sp>
    </p:spTree>
    <p:extLst>
      <p:ext uri="{BB962C8B-B14F-4D97-AF65-F5344CB8AC3E}">
        <p14:creationId xmlns:p14="http://schemas.microsoft.com/office/powerpoint/2010/main" val="73202810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jpeg"/><Relationship Id="rId9"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EA88FD1-68DC-E844-9543-BB8DD238809F}"/>
              </a:ext>
            </a:extLst>
          </p:cNvPr>
          <p:cNvSpPr/>
          <p:nvPr/>
        </p:nvSpPr>
        <p:spPr>
          <a:xfrm>
            <a:off x="29893431" y="13393570"/>
            <a:ext cx="12912093" cy="19308959"/>
          </a:xfrm>
          <a:prstGeom prst="rect">
            <a:avLst/>
          </a:prstGeom>
          <a:solidFill>
            <a:srgbClr val="FCF2E2"/>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cs typeface="Calibri"/>
            </a:endParaRPr>
          </a:p>
        </p:txBody>
      </p:sp>
      <p:sp>
        <p:nvSpPr>
          <p:cNvPr id="22" name="Rectangle 21">
            <a:extLst>
              <a:ext uri="{FF2B5EF4-FFF2-40B4-BE49-F238E27FC236}">
                <a16:creationId xmlns:a16="http://schemas.microsoft.com/office/drawing/2014/main" id="{34ED8E89-B006-544A-99E9-85CB03C8639E}"/>
              </a:ext>
            </a:extLst>
          </p:cNvPr>
          <p:cNvSpPr/>
          <p:nvPr/>
        </p:nvSpPr>
        <p:spPr>
          <a:xfrm>
            <a:off x="3310490" y="12390769"/>
            <a:ext cx="12912093" cy="20311762"/>
          </a:xfrm>
          <a:prstGeom prst="rect">
            <a:avLst/>
          </a:prstGeom>
          <a:solidFill>
            <a:srgbClr val="FCF2E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ECC8A10-4532-C048-A88C-D8BF03E5F3B1}"/>
              </a:ext>
            </a:extLst>
          </p:cNvPr>
          <p:cNvSpPr txBox="1"/>
          <p:nvPr/>
        </p:nvSpPr>
        <p:spPr>
          <a:xfrm>
            <a:off x="3747244" y="346498"/>
            <a:ext cx="25148016" cy="1862048"/>
          </a:xfrm>
          <a:prstGeom prst="rect">
            <a:avLst/>
          </a:prstGeom>
          <a:noFill/>
        </p:spPr>
        <p:txBody>
          <a:bodyPr wrap="square" lIns="91440" tIns="45720" rIns="91440" bIns="45720" rtlCol="0" anchor="t">
            <a:spAutoFit/>
          </a:bodyPr>
          <a:lstStyle/>
          <a:p>
            <a:r>
              <a:rPr lang="en-US" sz="11500" dirty="0">
                <a:latin typeface="Menlo"/>
                <a:ea typeface="Menlo" panose="020B0609030804020204" pitchFamily="49" charset="0"/>
                <a:cs typeface="Menlo" panose="020B0609030804020204" pitchFamily="49" charset="0"/>
              </a:rPr>
              <a:t>NASA </a:t>
            </a:r>
            <a:r>
              <a:rPr lang="en-US" sz="11500" dirty="0" err="1">
                <a:latin typeface="Menlo"/>
                <a:ea typeface="Menlo" panose="020B0609030804020204" pitchFamily="49" charset="0"/>
                <a:cs typeface="Menlo" panose="020B0609030804020204" pitchFamily="49" charset="0"/>
              </a:rPr>
              <a:t>Lunabotics</a:t>
            </a:r>
            <a:r>
              <a:rPr lang="en-US" sz="11500" dirty="0">
                <a:latin typeface="Menlo"/>
                <a:ea typeface="Menlo" panose="020B0609030804020204" pitchFamily="49" charset="0"/>
                <a:cs typeface="Menlo" panose="020B0609030804020204" pitchFamily="49" charset="0"/>
              </a:rPr>
              <a:t> Competition</a:t>
            </a:r>
            <a:endParaRPr lang="en-US" sz="11500" dirty="0">
              <a:latin typeface="Menlo" panose="020B0609030804020204" pitchFamily="49" charset="0"/>
              <a:ea typeface="Menlo" panose="020B0609030804020204" pitchFamily="49" charset="0"/>
              <a:cs typeface="Menlo" panose="020B0609030804020204" pitchFamily="49" charset="0"/>
            </a:endParaRPr>
          </a:p>
        </p:txBody>
      </p:sp>
      <p:sp>
        <p:nvSpPr>
          <p:cNvPr id="4" name="TextBox 3">
            <a:extLst>
              <a:ext uri="{FF2B5EF4-FFF2-40B4-BE49-F238E27FC236}">
                <a16:creationId xmlns:a16="http://schemas.microsoft.com/office/drawing/2014/main" id="{D2CC2DDB-8761-8C4D-8A0B-4310CB35F554}"/>
              </a:ext>
            </a:extLst>
          </p:cNvPr>
          <p:cNvSpPr txBox="1"/>
          <p:nvPr/>
        </p:nvSpPr>
        <p:spPr>
          <a:xfrm>
            <a:off x="3747243" y="2162440"/>
            <a:ext cx="35061581" cy="2123658"/>
          </a:xfrm>
          <a:prstGeom prst="rect">
            <a:avLst/>
          </a:prstGeom>
          <a:noFill/>
        </p:spPr>
        <p:txBody>
          <a:bodyPr wrap="square" rtlCol="0">
            <a:spAutoFit/>
          </a:bodyPr>
          <a:lstStyle/>
          <a:p>
            <a:r>
              <a:rPr lang="en-US" sz="4400" b="1" dirty="0">
                <a:latin typeface="Menlo" panose="020B0609030804020204" pitchFamily="49" charset="0"/>
                <a:ea typeface="Menlo" panose="020B0609030804020204" pitchFamily="49" charset="0"/>
                <a:cs typeface="Menlo" panose="020B0609030804020204" pitchFamily="49" charset="0"/>
              </a:rPr>
              <a:t>CSCE: </a:t>
            </a:r>
            <a:r>
              <a:rPr lang="en-US" sz="4400" dirty="0">
                <a:latin typeface="Menlo" panose="020B0609030804020204" pitchFamily="49" charset="0"/>
                <a:ea typeface="Menlo" panose="020B0609030804020204" pitchFamily="49" charset="0"/>
                <a:cs typeface="Menlo" panose="020B0609030804020204" pitchFamily="49" charset="0"/>
              </a:rPr>
              <a:t>Ahmed Moustafa, Jackson Burger, Jackson Newman, Justin Kilgo, &amp; Rohit Kala</a:t>
            </a:r>
          </a:p>
          <a:p>
            <a:r>
              <a:rPr lang="en-US" sz="4400" b="1" dirty="0">
                <a:latin typeface="Menlo" panose="020B0609030804020204" pitchFamily="49" charset="0"/>
                <a:ea typeface="Menlo" panose="020B0609030804020204" pitchFamily="49" charset="0"/>
                <a:cs typeface="Menlo" panose="020B0609030804020204" pitchFamily="49" charset="0"/>
              </a:rPr>
              <a:t>MEEG: </a:t>
            </a:r>
            <a:r>
              <a:rPr lang="en-US" sz="4400" dirty="0">
                <a:latin typeface="Menlo" panose="020B0609030804020204" pitchFamily="49" charset="0"/>
                <a:ea typeface="Menlo" panose="020B0609030804020204" pitchFamily="49" charset="0"/>
                <a:cs typeface="Menlo" panose="020B0609030804020204" pitchFamily="49" charset="0"/>
              </a:rPr>
              <a:t>Shane Allder, Chandler Dye, Kaili Henry, Ryan McGuinness-Correa, Matthew Norris, Venkata Panabakam, Lauren Skartvedt, &amp; Shel-Twon Warren</a:t>
            </a:r>
          </a:p>
          <a:p>
            <a:r>
              <a:rPr lang="en-US" sz="4400" b="1" dirty="0">
                <a:latin typeface="Menlo" panose="020B0609030804020204" pitchFamily="49" charset="0"/>
                <a:ea typeface="Menlo" panose="020B0609030804020204" pitchFamily="49" charset="0"/>
                <a:cs typeface="Menlo" panose="020B0609030804020204" pitchFamily="49" charset="0"/>
              </a:rPr>
              <a:t>Sponsors: </a:t>
            </a:r>
            <a:r>
              <a:rPr lang="en-US" sz="4400" dirty="0">
                <a:latin typeface="Menlo" panose="020B0609030804020204" pitchFamily="49" charset="0"/>
                <a:ea typeface="Menlo" panose="020B0609030804020204" pitchFamily="49" charset="0"/>
                <a:cs typeface="Menlo" panose="020B0609030804020204" pitchFamily="49" charset="0"/>
              </a:rPr>
              <a:t>Dr. Uche Wejinya &amp; Andrew Burroughs </a:t>
            </a:r>
          </a:p>
        </p:txBody>
      </p:sp>
      <p:sp>
        <p:nvSpPr>
          <p:cNvPr id="7" name="Rectangle 6">
            <a:extLst>
              <a:ext uri="{FF2B5EF4-FFF2-40B4-BE49-F238E27FC236}">
                <a16:creationId xmlns:a16="http://schemas.microsoft.com/office/drawing/2014/main" id="{F97A8D73-1EF8-C848-B279-322667BCEF1E}"/>
              </a:ext>
            </a:extLst>
          </p:cNvPr>
          <p:cNvSpPr/>
          <p:nvPr/>
        </p:nvSpPr>
        <p:spPr>
          <a:xfrm>
            <a:off x="3316940" y="4485881"/>
            <a:ext cx="12912093" cy="7677096"/>
          </a:xfrm>
          <a:prstGeom prst="rect">
            <a:avLst/>
          </a:prstGeom>
          <a:solidFill>
            <a:srgbClr val="FCF2E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82DC1DB-81C2-9944-A629-14F3950B8316}"/>
              </a:ext>
            </a:extLst>
          </p:cNvPr>
          <p:cNvSpPr/>
          <p:nvPr/>
        </p:nvSpPr>
        <p:spPr>
          <a:xfrm>
            <a:off x="16610137" y="4487067"/>
            <a:ext cx="12912093" cy="28215461"/>
          </a:xfrm>
          <a:prstGeom prst="rect">
            <a:avLst/>
          </a:prstGeom>
          <a:solidFill>
            <a:srgbClr val="FCF2E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837C190-48E2-BF40-8828-C2D6BBC46797}"/>
              </a:ext>
            </a:extLst>
          </p:cNvPr>
          <p:cNvSpPr/>
          <p:nvPr/>
        </p:nvSpPr>
        <p:spPr>
          <a:xfrm>
            <a:off x="3326844" y="4487068"/>
            <a:ext cx="12902190" cy="1398494"/>
          </a:xfrm>
          <a:prstGeom prst="rect">
            <a:avLst/>
          </a:prstGeom>
          <a:solidFill>
            <a:srgbClr val="AC020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941E3F6-FA12-584C-A1EE-1D8978CD49FC}"/>
              </a:ext>
            </a:extLst>
          </p:cNvPr>
          <p:cNvSpPr/>
          <p:nvPr/>
        </p:nvSpPr>
        <p:spPr>
          <a:xfrm>
            <a:off x="16610137" y="4487068"/>
            <a:ext cx="12912093" cy="1398494"/>
          </a:xfrm>
          <a:prstGeom prst="rect">
            <a:avLst/>
          </a:prstGeom>
          <a:solidFill>
            <a:srgbClr val="AC020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E089A40-E343-6142-98BF-6EA493792D8A}"/>
              </a:ext>
            </a:extLst>
          </p:cNvPr>
          <p:cNvSpPr/>
          <p:nvPr/>
        </p:nvSpPr>
        <p:spPr>
          <a:xfrm>
            <a:off x="29893431" y="13393571"/>
            <a:ext cx="12912093" cy="1398494"/>
          </a:xfrm>
          <a:prstGeom prst="rect">
            <a:avLst/>
          </a:prstGeom>
          <a:solidFill>
            <a:srgbClr val="AC020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7F479F4E-D3EB-3E45-A980-7DB27376B154}"/>
              </a:ext>
            </a:extLst>
          </p:cNvPr>
          <p:cNvSpPr txBox="1"/>
          <p:nvPr/>
        </p:nvSpPr>
        <p:spPr>
          <a:xfrm>
            <a:off x="6889495" y="4678484"/>
            <a:ext cx="5824037" cy="1015663"/>
          </a:xfrm>
          <a:prstGeom prst="rect">
            <a:avLst/>
          </a:prstGeom>
          <a:noFill/>
        </p:spPr>
        <p:txBody>
          <a:bodyPr wrap="square" rtlCol="0">
            <a:spAutoFit/>
          </a:bodyPr>
          <a:lstStyle/>
          <a:p>
            <a:pPr algn="ctr"/>
            <a:r>
              <a:rPr lang="en-US" sz="6000" dirty="0">
                <a:solidFill>
                  <a:schemeClr val="bg1"/>
                </a:solidFill>
                <a:latin typeface="Menlo" panose="020B0609030804020204" pitchFamily="49" charset="0"/>
                <a:ea typeface="Menlo" panose="020B0609030804020204" pitchFamily="49" charset="0"/>
                <a:cs typeface="Menlo" panose="020B0609030804020204" pitchFamily="49" charset="0"/>
              </a:rPr>
              <a:t>Introduction</a:t>
            </a:r>
          </a:p>
        </p:txBody>
      </p:sp>
      <p:sp>
        <p:nvSpPr>
          <p:cNvPr id="19" name="TextBox 18">
            <a:extLst>
              <a:ext uri="{FF2B5EF4-FFF2-40B4-BE49-F238E27FC236}">
                <a16:creationId xmlns:a16="http://schemas.microsoft.com/office/drawing/2014/main" id="{99C343C0-3E6D-614F-8F77-00F287664149}"/>
              </a:ext>
            </a:extLst>
          </p:cNvPr>
          <p:cNvSpPr txBox="1"/>
          <p:nvPr/>
        </p:nvSpPr>
        <p:spPr>
          <a:xfrm>
            <a:off x="3782495" y="6094004"/>
            <a:ext cx="12018227" cy="5940088"/>
          </a:xfrm>
          <a:prstGeom prst="rect">
            <a:avLst/>
          </a:prstGeom>
          <a:noFill/>
        </p:spPr>
        <p:txBody>
          <a:bodyPr wrap="square" lIns="91440" tIns="45720" rIns="91440" bIns="45720" rtlCol="0" anchor="t">
            <a:spAutoFit/>
          </a:bodyPr>
          <a:lstStyle/>
          <a:p>
            <a:r>
              <a:rPr lang="en-US" sz="3800" dirty="0">
                <a:solidFill>
                  <a:srgbClr val="000000"/>
                </a:solidFill>
                <a:latin typeface="Calibri" panose="020F0502020204030204" pitchFamily="34" charset="0"/>
                <a:ea typeface="+mn-lt"/>
                <a:cs typeface="Calibri" panose="020F0502020204030204" pitchFamily="34" charset="0"/>
              </a:rPr>
              <a:t>To sustain the growing population, NASA's Artemis program seeks resources off-planet, with the moon being a prime candidate. However, human travel to the moon is both dangerous and expensive, necessitating the development of efficient robots for mining and research. This is where the </a:t>
            </a:r>
            <a:r>
              <a:rPr lang="en-US" sz="3800" dirty="0" err="1">
                <a:solidFill>
                  <a:srgbClr val="000000"/>
                </a:solidFill>
                <a:latin typeface="Calibri" panose="020F0502020204030204" pitchFamily="34" charset="0"/>
                <a:ea typeface="+mn-lt"/>
                <a:cs typeface="Calibri" panose="020F0502020204030204" pitchFamily="34" charset="0"/>
              </a:rPr>
              <a:t>Lunabotics</a:t>
            </a:r>
            <a:r>
              <a:rPr lang="en-US" sz="3800" dirty="0">
                <a:solidFill>
                  <a:srgbClr val="000000"/>
                </a:solidFill>
                <a:latin typeface="Calibri" panose="020F0502020204030204" pitchFamily="34" charset="0"/>
                <a:ea typeface="+mn-lt"/>
                <a:cs typeface="Calibri" panose="020F0502020204030204" pitchFamily="34" charset="0"/>
              </a:rPr>
              <a:t> competition comes in, aiming to design a semi-autonomous lunar excavator that can maneuver through rough terrain and extract regolith. The team will integrate advanced sensors, robust software, and hardware components to achieve this objective safely and reliably.</a:t>
            </a:r>
            <a:endParaRPr lang="en-US" sz="3800" dirty="0">
              <a:solidFill>
                <a:srgbClr val="000000"/>
              </a:solidFill>
              <a:latin typeface="Calibri" panose="020F0502020204030204" pitchFamily="34" charset="0"/>
              <a:ea typeface="Menlo" panose="020B0609030804020204" pitchFamily="49" charset="0"/>
              <a:cs typeface="Calibri" panose="020F0502020204030204" pitchFamily="34" charset="0"/>
            </a:endParaRPr>
          </a:p>
        </p:txBody>
      </p:sp>
      <p:sp>
        <p:nvSpPr>
          <p:cNvPr id="20" name="Rectangle 19">
            <a:extLst>
              <a:ext uri="{FF2B5EF4-FFF2-40B4-BE49-F238E27FC236}">
                <a16:creationId xmlns:a16="http://schemas.microsoft.com/office/drawing/2014/main" id="{B3A380E5-41E8-054D-99B5-5CA42FF598E8}"/>
              </a:ext>
            </a:extLst>
          </p:cNvPr>
          <p:cNvSpPr/>
          <p:nvPr/>
        </p:nvSpPr>
        <p:spPr>
          <a:xfrm>
            <a:off x="3281702" y="12386970"/>
            <a:ext cx="12940881" cy="1398494"/>
          </a:xfrm>
          <a:prstGeom prst="rect">
            <a:avLst/>
          </a:prstGeom>
          <a:solidFill>
            <a:srgbClr val="AC020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BB25D377-3D72-FE48-ADDE-836030D56C17}"/>
              </a:ext>
            </a:extLst>
          </p:cNvPr>
          <p:cNvSpPr txBox="1"/>
          <p:nvPr/>
        </p:nvSpPr>
        <p:spPr>
          <a:xfrm>
            <a:off x="6189241" y="12578385"/>
            <a:ext cx="7097013" cy="1015663"/>
          </a:xfrm>
          <a:prstGeom prst="rect">
            <a:avLst/>
          </a:prstGeom>
          <a:noFill/>
        </p:spPr>
        <p:txBody>
          <a:bodyPr wrap="square" rtlCol="0">
            <a:spAutoFit/>
          </a:bodyPr>
          <a:lstStyle/>
          <a:p>
            <a:pPr algn="ctr"/>
            <a:r>
              <a:rPr lang="en-US" sz="6000">
                <a:solidFill>
                  <a:schemeClr val="bg1"/>
                </a:solidFill>
                <a:latin typeface="Menlo" panose="020B0609030804020204" pitchFamily="49" charset="0"/>
                <a:ea typeface="Menlo" panose="020B0609030804020204" pitchFamily="49" charset="0"/>
                <a:cs typeface="Menlo" panose="020B0609030804020204" pitchFamily="49" charset="0"/>
              </a:rPr>
              <a:t>Manual Control</a:t>
            </a:r>
          </a:p>
        </p:txBody>
      </p:sp>
      <p:sp>
        <p:nvSpPr>
          <p:cNvPr id="13" name="Rectangle 2">
            <a:extLst>
              <a:ext uri="{FF2B5EF4-FFF2-40B4-BE49-F238E27FC236}">
                <a16:creationId xmlns:a16="http://schemas.microsoft.com/office/drawing/2014/main" id="{F0A5EFB7-C55E-7E4E-B2D1-07443FEEA0E0}"/>
              </a:ext>
            </a:extLst>
          </p:cNvPr>
          <p:cNvSpPr>
            <a:spLocks noChangeArrowheads="1"/>
          </p:cNvSpPr>
          <p:nvPr/>
        </p:nvSpPr>
        <p:spPr bwMode="auto">
          <a:xfrm>
            <a:off x="4188225" y="22877361"/>
            <a:ext cx="11475606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23" name="TextBox 22">
            <a:extLst>
              <a:ext uri="{FF2B5EF4-FFF2-40B4-BE49-F238E27FC236}">
                <a16:creationId xmlns:a16="http://schemas.microsoft.com/office/drawing/2014/main" id="{616A4B7C-B00E-DC4E-AF81-C963A58D0235}"/>
              </a:ext>
            </a:extLst>
          </p:cNvPr>
          <p:cNvSpPr txBox="1"/>
          <p:nvPr/>
        </p:nvSpPr>
        <p:spPr>
          <a:xfrm>
            <a:off x="3888449" y="13968776"/>
            <a:ext cx="12026156" cy="9602629"/>
          </a:xfrm>
          <a:prstGeom prst="rect">
            <a:avLst/>
          </a:prstGeom>
          <a:noFill/>
        </p:spPr>
        <p:txBody>
          <a:bodyPr wrap="square" rtlCol="0">
            <a:spAutoFit/>
          </a:bodyPr>
          <a:lstStyle/>
          <a:p>
            <a:pPr>
              <a:spcAft>
                <a:spcPts val="1800"/>
              </a:spcAft>
            </a:pPr>
            <a:r>
              <a:rPr lang="en-US" sz="3800" b="0" i="0" dirty="0">
                <a:effectLst/>
                <a:latin typeface="Calibri" panose="020F0502020204030204" pitchFamily="34" charset="0"/>
                <a:cs typeface="Calibri" panose="020F0502020204030204" pitchFamily="34" charset="0"/>
              </a:rPr>
              <a:t>The Communication node is a central element of the </a:t>
            </a:r>
            <a:r>
              <a:rPr lang="en-US" sz="3800" b="0" i="0" dirty="0" err="1">
                <a:effectLst/>
                <a:latin typeface="Calibri" panose="020F0502020204030204" pitchFamily="34" charset="0"/>
                <a:cs typeface="Calibri" panose="020F0502020204030204" pitchFamily="34" charset="0"/>
              </a:rPr>
              <a:t>Lunabotics</a:t>
            </a:r>
            <a:r>
              <a:rPr lang="en-US" sz="3800" b="0" i="0" dirty="0">
                <a:effectLst/>
                <a:latin typeface="Calibri" panose="020F0502020204030204" pitchFamily="34" charset="0"/>
                <a:cs typeface="Calibri" panose="020F0502020204030204" pitchFamily="34" charset="0"/>
              </a:rPr>
              <a:t> excavator's software architecture that takes in data from other nodes and publishes data through </a:t>
            </a:r>
            <a:r>
              <a:rPr lang="en-US" sz="3800" b="0" i="1" dirty="0" err="1">
                <a:effectLst/>
                <a:latin typeface="Calibri" panose="020F0502020204030204" pitchFamily="34" charset="0"/>
                <a:cs typeface="Calibri" panose="020F0502020204030204" pitchFamily="34" charset="0"/>
              </a:rPr>
              <a:t>rclcpp</a:t>
            </a:r>
            <a:r>
              <a:rPr lang="en-US" sz="3800" b="0" i="0" dirty="0">
                <a:effectLst/>
                <a:latin typeface="Calibri" panose="020F0502020204030204" pitchFamily="34" charset="0"/>
                <a:cs typeface="Calibri" panose="020F0502020204030204" pitchFamily="34" charset="0"/>
              </a:rPr>
              <a:t> APIs to move the robot based on user input. It relies on other nodes such as Client, Logic, Excavation, Falcon, Talon, Zed, and the Power Distribution Panel for data. </a:t>
            </a:r>
          </a:p>
          <a:p>
            <a:r>
              <a:rPr lang="en-US" sz="3800" b="0" i="0" dirty="0">
                <a:effectLst/>
                <a:latin typeface="Calibri" panose="020F0502020204030204" pitchFamily="34" charset="0"/>
                <a:cs typeface="Calibri" panose="020F0502020204030204" pitchFamily="34" charset="0"/>
              </a:rPr>
              <a:t>The Client transmits joystick information, and the Zed node publishes images to calculate the robot’s position and detect obstacles. The Logic node updates the wheel and excavation motor speeds based on real-time information from the Communication node. The Falcon and Talon nodes control motor controllers responsible for vertical motion and height control of the excavation apparatus and bucket system. Lastly, the Excavation node controls the system, allowing for controller input and autonomous excavation macros.</a:t>
            </a:r>
            <a:endParaRPr lang="en-US" sz="3800" dirty="0">
              <a:latin typeface="Calibri" panose="020F0502020204030204" pitchFamily="34" charset="0"/>
              <a:ea typeface="Menlo" panose="020B0609030804020204" pitchFamily="49" charset="0"/>
              <a:cs typeface="Calibri" panose="020F0502020204030204" pitchFamily="34" charset="0"/>
            </a:endParaRPr>
          </a:p>
        </p:txBody>
      </p:sp>
      <p:sp>
        <p:nvSpPr>
          <p:cNvPr id="24" name="TextBox 23">
            <a:extLst>
              <a:ext uri="{FF2B5EF4-FFF2-40B4-BE49-F238E27FC236}">
                <a16:creationId xmlns:a16="http://schemas.microsoft.com/office/drawing/2014/main" id="{5FB1BF0C-4E7F-BB4F-975F-C26871972496}"/>
              </a:ext>
            </a:extLst>
          </p:cNvPr>
          <p:cNvSpPr txBox="1"/>
          <p:nvPr/>
        </p:nvSpPr>
        <p:spPr>
          <a:xfrm>
            <a:off x="5407156" y="32042599"/>
            <a:ext cx="8852636" cy="523220"/>
          </a:xfrm>
          <a:prstGeom prst="rect">
            <a:avLst/>
          </a:prstGeom>
          <a:noFill/>
        </p:spPr>
        <p:txBody>
          <a:bodyPr wrap="square" rtlCol="0">
            <a:spAutoFit/>
          </a:bodyPr>
          <a:lstStyle/>
          <a:p>
            <a:pPr algn="ctr"/>
            <a:r>
              <a:rPr lang="en-US" sz="2800" i="1" dirty="0"/>
              <a:t>Figure 1: Flowchart of ROS2 Nodes</a:t>
            </a:r>
          </a:p>
        </p:txBody>
      </p:sp>
      <p:sp>
        <p:nvSpPr>
          <p:cNvPr id="25" name="TextBox 24">
            <a:extLst>
              <a:ext uri="{FF2B5EF4-FFF2-40B4-BE49-F238E27FC236}">
                <a16:creationId xmlns:a16="http://schemas.microsoft.com/office/drawing/2014/main" id="{11FF4856-C7FC-AF41-BFD4-6F0069C29181}"/>
              </a:ext>
            </a:extLst>
          </p:cNvPr>
          <p:cNvSpPr txBox="1"/>
          <p:nvPr/>
        </p:nvSpPr>
        <p:spPr>
          <a:xfrm>
            <a:off x="19473702" y="4678483"/>
            <a:ext cx="7184959" cy="1015663"/>
          </a:xfrm>
          <a:prstGeom prst="rect">
            <a:avLst/>
          </a:prstGeom>
          <a:noFill/>
        </p:spPr>
        <p:txBody>
          <a:bodyPr wrap="square" rtlCol="0">
            <a:spAutoFit/>
          </a:bodyPr>
          <a:lstStyle/>
          <a:p>
            <a:pPr algn="ctr"/>
            <a:r>
              <a:rPr lang="en-US" sz="6000" dirty="0">
                <a:solidFill>
                  <a:schemeClr val="bg1"/>
                </a:solidFill>
                <a:latin typeface="Menlo" panose="020B0609030804020204" pitchFamily="49" charset="0"/>
                <a:ea typeface="Menlo" panose="020B0609030804020204" pitchFamily="49" charset="0"/>
                <a:cs typeface="Menlo" panose="020B0609030804020204" pitchFamily="49" charset="0"/>
              </a:rPr>
              <a:t>Automation</a:t>
            </a:r>
          </a:p>
        </p:txBody>
      </p:sp>
      <p:sp>
        <p:nvSpPr>
          <p:cNvPr id="26" name="TextBox 25">
            <a:extLst>
              <a:ext uri="{FF2B5EF4-FFF2-40B4-BE49-F238E27FC236}">
                <a16:creationId xmlns:a16="http://schemas.microsoft.com/office/drawing/2014/main" id="{BA591864-D580-E2E4-A78F-AA3CC94CC477}"/>
              </a:ext>
            </a:extLst>
          </p:cNvPr>
          <p:cNvSpPr txBox="1"/>
          <p:nvPr/>
        </p:nvSpPr>
        <p:spPr>
          <a:xfrm>
            <a:off x="16990439" y="6114161"/>
            <a:ext cx="12026156" cy="4185761"/>
          </a:xfrm>
          <a:prstGeom prst="rect">
            <a:avLst/>
          </a:prstGeom>
          <a:noFill/>
        </p:spPr>
        <p:txBody>
          <a:bodyPr wrap="square" rtlCol="0">
            <a:spAutoFit/>
          </a:bodyPr>
          <a:lstStyle/>
          <a:p>
            <a:r>
              <a:rPr lang="en-US" sz="3800" dirty="0">
                <a:latin typeface="Calibri" panose="020F0502020204030204" pitchFamily="34" charset="0"/>
                <a:ea typeface="Menlo" panose="020B0609030804020204" pitchFamily="49" charset="0"/>
                <a:cs typeface="Calibri" panose="020F0502020204030204" pitchFamily="34" charset="0"/>
              </a:rPr>
              <a:t>To ensure that the robot is autonomous, we will primarily use the information that comes from the robot’s ZED camera. The camera tracks various information such as the X, Y, and Z coordinates as well as the roll, pitch, and yaw of the robot in addition to the video stream from the camera. We split up the automation of the robot into Driving and Excavation autonomies.</a:t>
            </a:r>
          </a:p>
        </p:txBody>
      </p:sp>
      <p:sp>
        <p:nvSpPr>
          <p:cNvPr id="3" name="Rectangle 2">
            <a:extLst>
              <a:ext uri="{FF2B5EF4-FFF2-40B4-BE49-F238E27FC236}">
                <a16:creationId xmlns:a16="http://schemas.microsoft.com/office/drawing/2014/main" id="{62E434A3-2CA0-401B-732E-788592305E06}"/>
              </a:ext>
            </a:extLst>
          </p:cNvPr>
          <p:cNvSpPr>
            <a:spLocks noChangeArrowheads="1"/>
          </p:cNvSpPr>
          <p:nvPr/>
        </p:nvSpPr>
        <p:spPr bwMode="auto">
          <a:xfrm>
            <a:off x="0" y="0"/>
            <a:ext cx="438912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7" name="Rectangle 16">
            <a:extLst>
              <a:ext uri="{FF2B5EF4-FFF2-40B4-BE49-F238E27FC236}">
                <a16:creationId xmlns:a16="http://schemas.microsoft.com/office/drawing/2014/main" id="{BADBD3F7-90AE-85A4-2B69-A09A985CCE9D}"/>
              </a:ext>
            </a:extLst>
          </p:cNvPr>
          <p:cNvSpPr/>
          <p:nvPr/>
        </p:nvSpPr>
        <p:spPr>
          <a:xfrm>
            <a:off x="16904902" y="10636789"/>
            <a:ext cx="2794787" cy="10501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b="1" dirty="0">
                <a:solidFill>
                  <a:sysClr val="windowText" lastClr="000000"/>
                </a:solidFill>
                <a:latin typeface="Menlo" panose="020B0609030804020204" pitchFamily="49" charset="0"/>
                <a:ea typeface="Menlo" panose="020B0609030804020204" pitchFamily="49" charset="0"/>
                <a:cs typeface="Menlo" panose="020B0609030804020204" pitchFamily="49" charset="0"/>
              </a:rPr>
              <a:t>Driving</a:t>
            </a:r>
            <a:endParaRPr lang="en-US" sz="4400" b="1" dirty="0">
              <a:solidFill>
                <a:sysClr val="windowText" lastClr="000000"/>
              </a:solidFill>
              <a:latin typeface="Menlo" panose="020B0609030804020204" pitchFamily="49" charset="0"/>
              <a:ea typeface="Menlo" panose="020B0609030804020204" pitchFamily="49" charset="0"/>
              <a:cs typeface="Menlo" panose="020B0609030804020204" pitchFamily="49" charset="0"/>
            </a:endParaRPr>
          </a:p>
        </p:txBody>
      </p:sp>
      <p:sp>
        <p:nvSpPr>
          <p:cNvPr id="28" name="Rectangle 27">
            <a:extLst>
              <a:ext uri="{FF2B5EF4-FFF2-40B4-BE49-F238E27FC236}">
                <a16:creationId xmlns:a16="http://schemas.microsoft.com/office/drawing/2014/main" id="{362F8609-AC13-CC11-BE27-0D0E1ADD3F02}"/>
              </a:ext>
            </a:extLst>
          </p:cNvPr>
          <p:cNvSpPr/>
          <p:nvPr/>
        </p:nvSpPr>
        <p:spPr>
          <a:xfrm>
            <a:off x="16902994" y="20221721"/>
            <a:ext cx="4086642" cy="11205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800" b="1" dirty="0">
                <a:solidFill>
                  <a:sysClr val="windowText" lastClr="000000"/>
                </a:solidFill>
                <a:latin typeface="Menlo" panose="020B0609030804020204" pitchFamily="49" charset="0"/>
                <a:ea typeface="Menlo" panose="020B0609030804020204" pitchFamily="49" charset="0"/>
                <a:cs typeface="Menlo" panose="020B0609030804020204" pitchFamily="49" charset="0"/>
              </a:rPr>
              <a:t>Excavation</a:t>
            </a:r>
            <a:endParaRPr lang="en-US" sz="4400" b="1" dirty="0">
              <a:solidFill>
                <a:sysClr val="windowText" lastClr="000000"/>
              </a:solidFill>
              <a:latin typeface="Menlo" panose="020B0609030804020204" pitchFamily="49" charset="0"/>
              <a:ea typeface="Menlo" panose="020B0609030804020204" pitchFamily="49" charset="0"/>
              <a:cs typeface="Menlo" panose="020B0609030804020204" pitchFamily="49" charset="0"/>
            </a:endParaRPr>
          </a:p>
        </p:txBody>
      </p:sp>
      <p:sp>
        <p:nvSpPr>
          <p:cNvPr id="30" name="Rectangle 29">
            <a:extLst>
              <a:ext uri="{FF2B5EF4-FFF2-40B4-BE49-F238E27FC236}">
                <a16:creationId xmlns:a16="http://schemas.microsoft.com/office/drawing/2014/main" id="{D7CE7FB3-72BE-5571-96E4-06E806BF7850}"/>
              </a:ext>
            </a:extLst>
          </p:cNvPr>
          <p:cNvSpPr/>
          <p:nvPr/>
        </p:nvSpPr>
        <p:spPr>
          <a:xfrm>
            <a:off x="29893431" y="4485880"/>
            <a:ext cx="12912094" cy="8670555"/>
          </a:xfrm>
          <a:prstGeom prst="rect">
            <a:avLst/>
          </a:prstGeom>
          <a:solidFill>
            <a:srgbClr val="FCF2E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2E40D2E1-3A80-6890-DAE0-6C4588B1884C}"/>
              </a:ext>
            </a:extLst>
          </p:cNvPr>
          <p:cNvSpPr/>
          <p:nvPr/>
        </p:nvSpPr>
        <p:spPr>
          <a:xfrm>
            <a:off x="29893431" y="4491249"/>
            <a:ext cx="12902993" cy="1398494"/>
          </a:xfrm>
          <a:prstGeom prst="rect">
            <a:avLst/>
          </a:prstGeom>
          <a:solidFill>
            <a:srgbClr val="AC020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EC1EBFC0-B6E0-16B8-74FA-4FBAB780CD87}"/>
              </a:ext>
            </a:extLst>
          </p:cNvPr>
          <p:cNvSpPr txBox="1"/>
          <p:nvPr/>
        </p:nvSpPr>
        <p:spPr>
          <a:xfrm>
            <a:off x="31427378" y="4682664"/>
            <a:ext cx="9966119" cy="1015663"/>
          </a:xfrm>
          <a:prstGeom prst="rect">
            <a:avLst/>
          </a:prstGeom>
          <a:noFill/>
        </p:spPr>
        <p:txBody>
          <a:bodyPr wrap="square" rtlCol="0">
            <a:spAutoFit/>
          </a:bodyPr>
          <a:lstStyle/>
          <a:p>
            <a:pPr algn="ctr"/>
            <a:r>
              <a:rPr lang="en-US" sz="6000" dirty="0">
                <a:solidFill>
                  <a:schemeClr val="bg1"/>
                </a:solidFill>
                <a:latin typeface="Menlo" panose="020B0609030804020204" pitchFamily="49" charset="0"/>
                <a:ea typeface="Menlo" panose="020B0609030804020204" pitchFamily="49" charset="0"/>
                <a:cs typeface="Menlo" panose="020B0609030804020204" pitchFamily="49" charset="0"/>
              </a:rPr>
              <a:t>Challenges/Roadblocks</a:t>
            </a:r>
          </a:p>
        </p:txBody>
      </p:sp>
      <p:sp>
        <p:nvSpPr>
          <p:cNvPr id="34" name="TextBox 33">
            <a:extLst>
              <a:ext uri="{FF2B5EF4-FFF2-40B4-BE49-F238E27FC236}">
                <a16:creationId xmlns:a16="http://schemas.microsoft.com/office/drawing/2014/main" id="{74A62A2E-3144-8159-8E12-D43DE0E25562}"/>
              </a:ext>
            </a:extLst>
          </p:cNvPr>
          <p:cNvSpPr txBox="1"/>
          <p:nvPr/>
        </p:nvSpPr>
        <p:spPr>
          <a:xfrm>
            <a:off x="30153123" y="6203249"/>
            <a:ext cx="12306414" cy="6755696"/>
          </a:xfrm>
          <a:prstGeom prst="rect">
            <a:avLst/>
          </a:prstGeom>
          <a:noFill/>
        </p:spPr>
        <p:txBody>
          <a:bodyPr wrap="square" lIns="91440" tIns="45720" rIns="91440" bIns="45720" rtlCol="0" anchor="t">
            <a:spAutoFit/>
          </a:bodyPr>
          <a:lstStyle/>
          <a:p>
            <a:pPr algn="l">
              <a:spcAft>
                <a:spcPts val="1800"/>
              </a:spcAft>
            </a:pPr>
            <a:r>
              <a:rPr lang="en-US" sz="3800" b="0" i="0" dirty="0">
                <a:effectLst/>
                <a:latin typeface="Calibri" panose="020F0502020204030204" pitchFamily="34" charset="0"/>
                <a:cs typeface="Calibri" panose="020F0502020204030204" pitchFamily="34" charset="0"/>
              </a:rPr>
              <a:t>There were many adversities we faced coming into this project. The largest challenge in the software development process was having to alter the CSCE schedule and tasks to meet the delays in MEEG robot construction. Taking this into account, we had to take a different approach and focus on code we could complete without the robot at first. This pre-requisite code would help with the development of the Autonomy code.</a:t>
            </a:r>
          </a:p>
          <a:p>
            <a:pPr algn="l"/>
            <a:r>
              <a:rPr lang="en-US" sz="3800" b="0" i="0" dirty="0">
                <a:effectLst/>
                <a:latin typeface="Calibri" panose="020F0502020204030204" pitchFamily="34" charset="0"/>
                <a:cs typeface="Calibri" panose="020F0502020204030204" pitchFamily="34" charset="0"/>
              </a:rPr>
              <a:t>Once we had portions of the physical robot we had instances of mechanical failure including shattering a gearbox and shearing a motor mount which caused further delays.</a:t>
            </a:r>
          </a:p>
        </p:txBody>
      </p:sp>
      <p:pic>
        <p:nvPicPr>
          <p:cNvPr id="35" name="Picture 34" descr="Logo, company name&#10;&#10;Description automatically generated">
            <a:extLst>
              <a:ext uri="{FF2B5EF4-FFF2-40B4-BE49-F238E27FC236}">
                <a16:creationId xmlns:a16="http://schemas.microsoft.com/office/drawing/2014/main" id="{9520E4CD-7483-194B-7518-D4C5ADB7A9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75461" y="340359"/>
            <a:ext cx="3427157" cy="3293448"/>
          </a:xfrm>
          <a:prstGeom prst="rect">
            <a:avLst/>
          </a:prstGeom>
        </p:spPr>
      </p:pic>
      <p:sp>
        <p:nvSpPr>
          <p:cNvPr id="38" name="TextBox 37">
            <a:extLst>
              <a:ext uri="{FF2B5EF4-FFF2-40B4-BE49-F238E27FC236}">
                <a16:creationId xmlns:a16="http://schemas.microsoft.com/office/drawing/2014/main" id="{91614C02-9328-14E6-EF69-94231669CCF1}"/>
              </a:ext>
            </a:extLst>
          </p:cNvPr>
          <p:cNvSpPr txBox="1"/>
          <p:nvPr/>
        </p:nvSpPr>
        <p:spPr>
          <a:xfrm>
            <a:off x="34842203" y="13584986"/>
            <a:ext cx="3471747" cy="1015663"/>
          </a:xfrm>
          <a:prstGeom prst="rect">
            <a:avLst/>
          </a:prstGeom>
          <a:noFill/>
        </p:spPr>
        <p:txBody>
          <a:bodyPr wrap="square" rtlCol="0">
            <a:spAutoFit/>
          </a:bodyPr>
          <a:lstStyle/>
          <a:p>
            <a:r>
              <a:rPr lang="en-US" sz="6000" dirty="0">
                <a:solidFill>
                  <a:schemeClr val="bg1"/>
                </a:solidFill>
                <a:latin typeface="Menlo" panose="020B0609030804020204" pitchFamily="49" charset="0"/>
                <a:ea typeface="Menlo" panose="020B0609030804020204" pitchFamily="49" charset="0"/>
                <a:cs typeface="Menlo" panose="020B0609030804020204" pitchFamily="49" charset="0"/>
              </a:rPr>
              <a:t>Results</a:t>
            </a:r>
          </a:p>
        </p:txBody>
      </p:sp>
      <p:sp>
        <p:nvSpPr>
          <p:cNvPr id="44" name="TextBox 43">
            <a:extLst>
              <a:ext uri="{FF2B5EF4-FFF2-40B4-BE49-F238E27FC236}">
                <a16:creationId xmlns:a16="http://schemas.microsoft.com/office/drawing/2014/main" id="{FA9AD013-C043-E43B-0C8A-4AB4AB25E446}"/>
              </a:ext>
            </a:extLst>
          </p:cNvPr>
          <p:cNvSpPr txBox="1"/>
          <p:nvPr/>
        </p:nvSpPr>
        <p:spPr>
          <a:xfrm>
            <a:off x="30237837" y="15119446"/>
            <a:ext cx="12306414" cy="5001369"/>
          </a:xfrm>
          <a:prstGeom prst="rect">
            <a:avLst/>
          </a:prstGeom>
          <a:noFill/>
        </p:spPr>
        <p:txBody>
          <a:bodyPr wrap="square" lIns="91440" tIns="45720" rIns="91440" bIns="45720" rtlCol="0" anchor="t">
            <a:spAutoFit/>
          </a:bodyPr>
          <a:lstStyle/>
          <a:p>
            <a:pPr>
              <a:spcAft>
                <a:spcPts val="1800"/>
              </a:spcAft>
            </a:pPr>
            <a:r>
              <a:rPr lang="en-US" sz="3800" b="0" i="0" dirty="0">
                <a:effectLst/>
                <a:latin typeface="Calibri" panose="020F0502020204030204" pitchFamily="34" charset="0"/>
                <a:cs typeface="Calibri" panose="020F0502020204030204" pitchFamily="34" charset="0"/>
              </a:rPr>
              <a:t>After two semesters of work, we successfully created a semi-autonomous rover that can fully drive. Our CSCE sub-team delivered C++ code for ROS2 Nodes that enable Manual Joystick Control and Autonomous Driving. </a:t>
            </a:r>
          </a:p>
          <a:p>
            <a:r>
              <a:rPr lang="en-US" sz="3800" b="0" i="0" dirty="0">
                <a:effectLst/>
                <a:latin typeface="Calibri" panose="020F0502020204030204" pitchFamily="34" charset="0"/>
                <a:cs typeface="Calibri" panose="020F0502020204030204" pitchFamily="34" charset="0"/>
              </a:rPr>
              <a:t>Unfortunately, due to delays in the Excavation hardware construction, we were unable to demonstrate our excavation autonomy code. However, our code is accessible on the 2022-23 </a:t>
            </a:r>
            <a:r>
              <a:rPr lang="en-US" sz="3800" b="0" i="0" dirty="0" err="1">
                <a:effectLst/>
                <a:latin typeface="Calibri" panose="020F0502020204030204" pitchFamily="34" charset="0"/>
                <a:cs typeface="Calibri" panose="020F0502020204030204" pitchFamily="34" charset="0"/>
              </a:rPr>
              <a:t>Razorbotz</a:t>
            </a:r>
            <a:r>
              <a:rPr lang="en-US" sz="3800" b="0" i="0" dirty="0">
                <a:effectLst/>
                <a:latin typeface="Calibri" panose="020F0502020204030204" pitchFamily="34" charset="0"/>
                <a:cs typeface="Calibri" panose="020F0502020204030204" pitchFamily="34" charset="0"/>
              </a:rPr>
              <a:t> GitHub repository.</a:t>
            </a:r>
            <a:endParaRPr lang="en-US" sz="3800" dirty="0">
              <a:latin typeface="Calibri" panose="020F0502020204030204" pitchFamily="34" charset="0"/>
              <a:ea typeface="Menlo" panose="020B0609030804020204" pitchFamily="49" charset="0"/>
              <a:cs typeface="Calibri" panose="020F0502020204030204" pitchFamily="34" charset="0"/>
            </a:endParaRPr>
          </a:p>
        </p:txBody>
      </p:sp>
      <p:pic>
        <p:nvPicPr>
          <p:cNvPr id="6" name="Picture 3" descr="D:\src\Wang\classes\capstone2\spring2017\poster session\CSCE-side-R.jpg">
            <a:extLst>
              <a:ext uri="{FF2B5EF4-FFF2-40B4-BE49-F238E27FC236}">
                <a16:creationId xmlns:a16="http://schemas.microsoft.com/office/drawing/2014/main" id="{5BEDB843-5EEF-B597-C932-E0D1FA6677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2513768" cy="329184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18FA16A2-68AB-07F5-6570-57640BE82A7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88449" y="23817336"/>
            <a:ext cx="11806321" cy="8131905"/>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5F282CE1-EE21-7A6A-AFAB-662296B1455D}"/>
              </a:ext>
            </a:extLst>
          </p:cNvPr>
          <p:cNvSpPr txBox="1"/>
          <p:nvPr/>
        </p:nvSpPr>
        <p:spPr>
          <a:xfrm>
            <a:off x="16904902" y="11715747"/>
            <a:ext cx="12026156" cy="8109912"/>
          </a:xfrm>
          <a:prstGeom prst="rect">
            <a:avLst/>
          </a:prstGeom>
          <a:noFill/>
        </p:spPr>
        <p:txBody>
          <a:bodyPr wrap="square" rtlCol="0">
            <a:spAutoFit/>
          </a:bodyPr>
          <a:lstStyle/>
          <a:p>
            <a:pPr rtl="0">
              <a:spcBef>
                <a:spcPts val="0"/>
              </a:spcBef>
              <a:spcAft>
                <a:spcPts val="1800"/>
              </a:spcAft>
            </a:pPr>
            <a:r>
              <a:rPr lang="en-US" sz="3800" b="0" i="0" u="none" strike="noStrike" dirty="0">
                <a:solidFill>
                  <a:srgbClr val="000000"/>
                </a:solidFill>
                <a:effectLst/>
                <a:latin typeface="Calibri" panose="020F0502020204030204" pitchFamily="34" charset="0"/>
                <a:cs typeface="Calibri" panose="020F0502020204030204" pitchFamily="34" charset="0"/>
              </a:rPr>
              <a:t>The driving autonomy of the robot consists of the following:</a:t>
            </a:r>
            <a:endParaRPr lang="en-US" sz="3800" b="0" dirty="0">
              <a:effectLst/>
              <a:latin typeface="Calibri" panose="020F0502020204030204" pitchFamily="34" charset="0"/>
              <a:cs typeface="Calibri" panose="020F0502020204030204" pitchFamily="34" charset="0"/>
            </a:endParaRPr>
          </a:p>
          <a:p>
            <a:pPr marL="571500" indent="-571500" rtl="0" fontAlgn="base">
              <a:spcBef>
                <a:spcPts val="0"/>
              </a:spcBef>
              <a:spcAft>
                <a:spcPts val="1200"/>
              </a:spcAft>
              <a:buFont typeface="Arial" panose="020B0604020202020204" pitchFamily="34" charset="0"/>
              <a:buChar char="•"/>
            </a:pPr>
            <a:r>
              <a:rPr lang="en-US" sz="3800" b="0" i="0" u="none" strike="noStrike" dirty="0">
                <a:solidFill>
                  <a:srgbClr val="000000"/>
                </a:solidFill>
                <a:effectLst/>
                <a:latin typeface="Calibri" panose="020F0502020204030204" pitchFamily="34" charset="0"/>
                <a:cs typeface="Calibri" panose="020F0502020204030204" pitchFamily="34" charset="0"/>
              </a:rPr>
              <a:t>The robot rotates until it locates an </a:t>
            </a:r>
            <a:r>
              <a:rPr lang="en-US" sz="3800" b="0" i="0" u="none" strike="noStrike" dirty="0" err="1">
                <a:solidFill>
                  <a:srgbClr val="000000"/>
                </a:solidFill>
                <a:effectLst/>
                <a:latin typeface="Calibri" panose="020F0502020204030204" pitchFamily="34" charset="0"/>
                <a:cs typeface="Calibri" panose="020F0502020204030204" pitchFamily="34" charset="0"/>
              </a:rPr>
              <a:t>ArUco</a:t>
            </a:r>
            <a:r>
              <a:rPr lang="en-US" sz="3800" b="0" i="0" u="none" strike="noStrike" dirty="0">
                <a:solidFill>
                  <a:srgbClr val="000000"/>
                </a:solidFill>
                <a:effectLst/>
                <a:latin typeface="Calibri" panose="020F0502020204030204" pitchFamily="34" charset="0"/>
                <a:cs typeface="Calibri" panose="020F0502020204030204" pitchFamily="34" charset="0"/>
              </a:rPr>
              <a:t> marker using the OpenCV library as well as the ZED camera.</a:t>
            </a:r>
          </a:p>
          <a:p>
            <a:pPr marL="571500" indent="-571500" rtl="0" fontAlgn="base">
              <a:spcBef>
                <a:spcPts val="0"/>
              </a:spcBef>
              <a:spcAft>
                <a:spcPts val="1200"/>
              </a:spcAft>
              <a:buFont typeface="Arial" panose="020B0604020202020204" pitchFamily="34" charset="0"/>
              <a:buChar char="•"/>
            </a:pPr>
            <a:r>
              <a:rPr lang="en-US" sz="3800" b="0" i="0" u="none" strike="noStrike" dirty="0">
                <a:solidFill>
                  <a:srgbClr val="000000"/>
                </a:solidFill>
                <a:effectLst/>
                <a:latin typeface="Calibri" panose="020F0502020204030204" pitchFamily="34" charset="0"/>
                <a:cs typeface="Calibri" panose="020F0502020204030204" pitchFamily="34" charset="0"/>
              </a:rPr>
              <a:t>Once this marker is found, the robot rotates 90° to orient itself with the excavation zone. </a:t>
            </a:r>
          </a:p>
          <a:p>
            <a:pPr marL="571500" indent="-571500" rtl="0" fontAlgn="base">
              <a:spcBef>
                <a:spcPts val="0"/>
              </a:spcBef>
              <a:spcAft>
                <a:spcPts val="1200"/>
              </a:spcAft>
              <a:buFont typeface="Arial" panose="020B0604020202020204" pitchFamily="34" charset="0"/>
              <a:buChar char="•"/>
            </a:pPr>
            <a:r>
              <a:rPr lang="en-US" sz="3800" b="0" i="0" u="none" strike="noStrike" dirty="0">
                <a:solidFill>
                  <a:srgbClr val="000000"/>
                </a:solidFill>
                <a:effectLst/>
                <a:latin typeface="Calibri" panose="020F0502020204030204" pitchFamily="34" charset="0"/>
                <a:cs typeface="Calibri" panose="020F0502020204030204" pitchFamily="34" charset="0"/>
              </a:rPr>
              <a:t>The robot then drives 1 meter forward to get to the excavation zone.</a:t>
            </a:r>
          </a:p>
          <a:p>
            <a:pPr marL="571500" indent="-571500" rtl="0" fontAlgn="base">
              <a:spcBef>
                <a:spcPts val="0"/>
              </a:spcBef>
              <a:spcAft>
                <a:spcPts val="1200"/>
              </a:spcAft>
              <a:buFont typeface="Arial" panose="020B0604020202020204" pitchFamily="34" charset="0"/>
              <a:buChar char="•"/>
            </a:pPr>
            <a:r>
              <a:rPr lang="en-US" sz="3800" b="0" i="0" u="none" strike="noStrike" dirty="0">
                <a:solidFill>
                  <a:srgbClr val="000000"/>
                </a:solidFill>
                <a:effectLst/>
                <a:latin typeface="Calibri" panose="020F0502020204030204" pitchFamily="34" charset="0"/>
                <a:cs typeface="Calibri" panose="020F0502020204030204" pitchFamily="34" charset="0"/>
              </a:rPr>
              <a:t>It then calls upon the excavation automation to extract the material.</a:t>
            </a:r>
          </a:p>
          <a:p>
            <a:pPr marL="571500" indent="-571500" rtl="0" fontAlgn="base">
              <a:spcBef>
                <a:spcPts val="0"/>
              </a:spcBef>
              <a:spcAft>
                <a:spcPts val="1200"/>
              </a:spcAft>
              <a:buFont typeface="Arial" panose="020B0604020202020204" pitchFamily="34" charset="0"/>
              <a:buChar char="•"/>
            </a:pPr>
            <a:r>
              <a:rPr lang="en-US" sz="3800" b="0" i="0" u="none" strike="noStrike" dirty="0">
                <a:solidFill>
                  <a:srgbClr val="000000"/>
                </a:solidFill>
                <a:effectLst/>
                <a:latin typeface="Calibri" panose="020F0502020204030204" pitchFamily="34" charset="0"/>
                <a:cs typeface="Calibri" panose="020F0502020204030204" pitchFamily="34" charset="0"/>
              </a:rPr>
              <a:t>After excavating the material, the robot rotates 180° to orient and drive itself to the dumping zone.</a:t>
            </a:r>
          </a:p>
          <a:p>
            <a:pPr marL="571500" indent="-571500" rtl="0" fontAlgn="base">
              <a:spcBef>
                <a:spcPts val="0"/>
              </a:spcBef>
              <a:spcAft>
                <a:spcPts val="1200"/>
              </a:spcAft>
              <a:buFont typeface="Arial" panose="020B0604020202020204" pitchFamily="34" charset="0"/>
              <a:buChar char="•"/>
            </a:pPr>
            <a:r>
              <a:rPr lang="en-US" sz="3800" b="0" i="0" u="none" strike="noStrike" dirty="0">
                <a:solidFill>
                  <a:srgbClr val="000000"/>
                </a:solidFill>
                <a:effectLst/>
                <a:latin typeface="Calibri" panose="020F0502020204030204" pitchFamily="34" charset="0"/>
                <a:cs typeface="Calibri" panose="020F0502020204030204" pitchFamily="34" charset="0"/>
              </a:rPr>
              <a:t>The robot then dumps the material.</a:t>
            </a:r>
          </a:p>
        </p:txBody>
      </p:sp>
      <p:sp>
        <p:nvSpPr>
          <p:cNvPr id="33" name="TextBox 32">
            <a:extLst>
              <a:ext uri="{FF2B5EF4-FFF2-40B4-BE49-F238E27FC236}">
                <a16:creationId xmlns:a16="http://schemas.microsoft.com/office/drawing/2014/main" id="{0351DC87-DA7A-256F-D1C0-5E6D67393DAC}"/>
              </a:ext>
            </a:extLst>
          </p:cNvPr>
          <p:cNvSpPr txBox="1"/>
          <p:nvPr/>
        </p:nvSpPr>
        <p:spPr>
          <a:xfrm>
            <a:off x="31508433" y="12852148"/>
            <a:ext cx="1342825" cy="6234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29" name="TextBox 28">
            <a:extLst>
              <a:ext uri="{FF2B5EF4-FFF2-40B4-BE49-F238E27FC236}">
                <a16:creationId xmlns:a16="http://schemas.microsoft.com/office/drawing/2014/main" id="{AC8B4B47-8F26-B0A1-364C-81C6AC5CE121}"/>
              </a:ext>
            </a:extLst>
          </p:cNvPr>
          <p:cNvSpPr txBox="1"/>
          <p:nvPr/>
        </p:nvSpPr>
        <p:spPr>
          <a:xfrm>
            <a:off x="16852736" y="32037375"/>
            <a:ext cx="12130487" cy="523220"/>
          </a:xfrm>
          <a:prstGeom prst="rect">
            <a:avLst/>
          </a:prstGeom>
          <a:noFill/>
        </p:spPr>
        <p:txBody>
          <a:bodyPr wrap="square" rtlCol="0">
            <a:spAutoFit/>
          </a:bodyPr>
          <a:lstStyle/>
          <a:p>
            <a:pPr algn="ctr"/>
            <a:r>
              <a:rPr lang="en-US" sz="2800" i="1" dirty="0"/>
              <a:t>Figure 2: ZED Camera display for </a:t>
            </a:r>
            <a:r>
              <a:rPr lang="en-US" sz="2800" i="1" dirty="0" err="1"/>
              <a:t>ArUco</a:t>
            </a:r>
            <a:r>
              <a:rPr lang="en-US" sz="2800" i="1" dirty="0"/>
              <a:t> marker detection</a:t>
            </a:r>
          </a:p>
        </p:txBody>
      </p:sp>
      <p:pic>
        <p:nvPicPr>
          <p:cNvPr id="3074" name="Picture 2">
            <a:extLst>
              <a:ext uri="{FF2B5EF4-FFF2-40B4-BE49-F238E27FC236}">
                <a16:creationId xmlns:a16="http://schemas.microsoft.com/office/drawing/2014/main" id="{04B0A26A-83C1-6D8C-849C-88807BD18D01}"/>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2028" t="27686" r="2071" b="31183"/>
          <a:stretch/>
        </p:blipFill>
        <p:spPr bwMode="auto">
          <a:xfrm>
            <a:off x="17218279" y="25129107"/>
            <a:ext cx="11798316" cy="676674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8" name="Picture 10">
            <a:extLst>
              <a:ext uri="{FF2B5EF4-FFF2-40B4-BE49-F238E27FC236}">
                <a16:creationId xmlns:a16="http://schemas.microsoft.com/office/drawing/2014/main" id="{35866533-C056-1BC9-014D-5F665280CF31}"/>
              </a:ext>
            </a:extLst>
          </p:cNvPr>
          <p:cNvPicPr>
            <a:picLocks noChangeAspect="1"/>
          </p:cNvPicPr>
          <p:nvPr/>
        </p:nvPicPr>
        <p:blipFill rotWithShape="1">
          <a:blip r:embed="rId7"/>
          <a:srcRect r="3178" b="23146"/>
          <a:stretch/>
        </p:blipFill>
        <p:spPr>
          <a:xfrm>
            <a:off x="30153123" y="28085776"/>
            <a:ext cx="7014663" cy="4156342"/>
          </a:xfrm>
          <a:prstGeom prst="rect">
            <a:avLst/>
          </a:prstGeom>
          <a:ln>
            <a:noFill/>
          </a:ln>
          <a:effectLst>
            <a:outerShdw blurRad="292100" dist="139700" dir="2700000" algn="tl" rotWithShape="0">
              <a:srgbClr val="333333">
                <a:alpha val="65000"/>
              </a:srgbClr>
            </a:outerShdw>
          </a:effectLst>
        </p:spPr>
      </p:pic>
      <p:pic>
        <p:nvPicPr>
          <p:cNvPr id="11" name="Picture 35">
            <a:extLst>
              <a:ext uri="{FF2B5EF4-FFF2-40B4-BE49-F238E27FC236}">
                <a16:creationId xmlns:a16="http://schemas.microsoft.com/office/drawing/2014/main" id="{07FCDE75-3D17-2D9F-4D36-348126478EFE}"/>
              </a:ext>
            </a:extLst>
          </p:cNvPr>
          <p:cNvPicPr>
            <a:picLocks noChangeAspect="1"/>
          </p:cNvPicPr>
          <p:nvPr/>
        </p:nvPicPr>
        <p:blipFill rotWithShape="1">
          <a:blip r:embed="rId8"/>
          <a:srcRect t="-1" b="21284"/>
          <a:stretch/>
        </p:blipFill>
        <p:spPr>
          <a:xfrm>
            <a:off x="30153123" y="21239839"/>
            <a:ext cx="7014663" cy="4156342"/>
          </a:xfrm>
          <a:prstGeom prst="rect">
            <a:avLst/>
          </a:prstGeom>
          <a:ln>
            <a:noFill/>
          </a:ln>
          <a:effectLst>
            <a:outerShdw blurRad="292100" dist="139700" dir="2700000" algn="tl" rotWithShape="0">
              <a:srgbClr val="333333">
                <a:alpha val="65000"/>
              </a:srgbClr>
            </a:outerShdw>
          </a:effectLst>
        </p:spPr>
      </p:pic>
      <p:pic>
        <p:nvPicPr>
          <p:cNvPr id="36" name="Picture 36">
            <a:extLst>
              <a:ext uri="{FF2B5EF4-FFF2-40B4-BE49-F238E27FC236}">
                <a16:creationId xmlns:a16="http://schemas.microsoft.com/office/drawing/2014/main" id="{40121BEE-596D-B202-7F8E-CCA8C79A7808}"/>
              </a:ext>
            </a:extLst>
          </p:cNvPr>
          <p:cNvPicPr>
            <a:picLocks noChangeAspect="1"/>
          </p:cNvPicPr>
          <p:nvPr/>
        </p:nvPicPr>
        <p:blipFill>
          <a:blip r:embed="rId9"/>
          <a:stretch>
            <a:fillRect/>
          </a:stretch>
        </p:blipFill>
        <p:spPr>
          <a:xfrm>
            <a:off x="37431918" y="23601104"/>
            <a:ext cx="5070764" cy="6778071"/>
          </a:xfrm>
          <a:prstGeom prst="rect">
            <a:avLst/>
          </a:prstGeom>
          <a:ln>
            <a:noFill/>
          </a:ln>
          <a:effectLst>
            <a:outerShdw blurRad="292100" dist="139700" dir="2700000" algn="tl" rotWithShape="0">
              <a:srgbClr val="333333">
                <a:alpha val="65000"/>
              </a:srgbClr>
            </a:outerShdw>
          </a:effectLst>
        </p:spPr>
      </p:pic>
      <p:sp>
        <p:nvSpPr>
          <p:cNvPr id="37" name="TextBox 36">
            <a:extLst>
              <a:ext uri="{FF2B5EF4-FFF2-40B4-BE49-F238E27FC236}">
                <a16:creationId xmlns:a16="http://schemas.microsoft.com/office/drawing/2014/main" id="{234B43F4-A343-5885-D48D-A8F87568A3AD}"/>
              </a:ext>
            </a:extLst>
          </p:cNvPr>
          <p:cNvSpPr txBox="1"/>
          <p:nvPr/>
        </p:nvSpPr>
        <p:spPr>
          <a:xfrm>
            <a:off x="16990438" y="21239839"/>
            <a:ext cx="11904822" cy="3016210"/>
          </a:xfrm>
          <a:prstGeom prst="rect">
            <a:avLst/>
          </a:prstGeom>
          <a:noFill/>
        </p:spPr>
        <p:txBody>
          <a:bodyPr wrap="square" rtlCol="0">
            <a:spAutoFit/>
          </a:bodyPr>
          <a:lstStyle/>
          <a:p>
            <a:r>
              <a:rPr lang="en-US" sz="3800" b="0" i="0" u="none" strike="noStrike" dirty="0">
                <a:solidFill>
                  <a:srgbClr val="000000"/>
                </a:solidFill>
                <a:effectLst/>
                <a:latin typeface="Calibri" panose="020F0502020204030204" pitchFamily="34" charset="0"/>
                <a:cs typeface="Calibri" panose="020F0502020204030204" pitchFamily="34" charset="0"/>
              </a:rPr>
              <a:t>The excavation autonomy is called when the robot arrives at the extraction zone where the regolith is located. The robot uses linear actuators to lower a drum that spins to extract the material. This material is deposited onto a conveyor belt which delivers it to a storage bucket.</a:t>
            </a:r>
            <a:endParaRPr lang="en-US" sz="3800" dirty="0">
              <a:latin typeface="Calibri" panose="020F0502020204030204" pitchFamily="34" charset="0"/>
              <a:ea typeface="Menlo" panose="020B0609030804020204" pitchFamily="49" charset="0"/>
              <a:cs typeface="Calibri" panose="020F0502020204030204" pitchFamily="34" charset="0"/>
            </a:endParaRPr>
          </a:p>
        </p:txBody>
      </p:sp>
      <p:pic>
        <p:nvPicPr>
          <p:cNvPr id="3076" name="Picture 4" descr="Arkansas Razorbotz (@razorbotz) / Twitter">
            <a:extLst>
              <a:ext uri="{FF2B5EF4-FFF2-40B4-BE49-F238E27FC236}">
                <a16:creationId xmlns:a16="http://schemas.microsoft.com/office/drawing/2014/main" id="{4C9AD4F9-F0C6-51D6-1520-5AD3D7CAA17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8808825" y="19991915"/>
            <a:ext cx="2593773" cy="259377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81355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TotalTime>
  <Words>719</Words>
  <Application>Microsoft Office PowerPoint</Application>
  <PresentationFormat>Custom</PresentationFormat>
  <Paragraphs>30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Menlo</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Robert F. Saunders</dc:creator>
  <cp:lastModifiedBy>Ahmed Moustafa</cp:lastModifiedBy>
  <cp:revision>8</cp:revision>
  <dcterms:created xsi:type="dcterms:W3CDTF">2017-04-13T17:41:14Z</dcterms:created>
  <dcterms:modified xsi:type="dcterms:W3CDTF">2023-04-19T15:09:30Z</dcterms:modified>
</cp:coreProperties>
</file>